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4" r:id="rId9"/>
    <p:sldId id="262" r:id="rId10"/>
    <p:sldId id="275" r:id="rId11"/>
    <p:sldId id="276" r:id="rId12"/>
    <p:sldId id="277" r:id="rId13"/>
    <p:sldId id="266" r:id="rId14"/>
    <p:sldId id="267" r:id="rId15"/>
    <p:sldId id="268" r:id="rId16"/>
    <p:sldId id="269" r:id="rId17"/>
    <p:sldId id="270" r:id="rId18"/>
    <p:sldId id="273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7" y="-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DED11-D75A-402A-B753-721D6D03BB53}" type="datetimeFigureOut">
              <a:rPr lang="el-GR" smtClean="0"/>
              <a:pPr/>
              <a:t>20/Φεβ/2019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5AFCE-6371-4DBC-B5FC-7394CF44EC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19198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5AFCE-6371-4DBC-B5FC-7394CF44ECEC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41ABF-3A4E-48CE-92CE-0267020BCE5C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BA5A0-9DBF-4946-9C61-924E81D35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41ABF-3A4E-48CE-92CE-0267020BCE5C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BA5A0-9DBF-4946-9C61-924E81D35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41ABF-3A4E-48CE-92CE-0267020BCE5C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BA5A0-9DBF-4946-9C61-924E81D35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41ABF-3A4E-48CE-92CE-0267020BCE5C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BA5A0-9DBF-4946-9C61-924E81D35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41ABF-3A4E-48CE-92CE-0267020BCE5C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BA5A0-9DBF-4946-9C61-924E81D35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41ABF-3A4E-48CE-92CE-0267020BCE5C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BA5A0-9DBF-4946-9C61-924E81D35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41ABF-3A4E-48CE-92CE-0267020BCE5C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BA5A0-9DBF-4946-9C61-924E81D35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41ABF-3A4E-48CE-92CE-0267020BCE5C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BA5A0-9DBF-4946-9C61-924E81D35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41ABF-3A4E-48CE-92CE-0267020BCE5C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BA5A0-9DBF-4946-9C61-924E81D35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41ABF-3A4E-48CE-92CE-0267020BCE5C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BA5A0-9DBF-4946-9C61-924E81D35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41ABF-3A4E-48CE-92CE-0267020BCE5C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BA5A0-9DBF-4946-9C61-924E81D355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4D41ABF-3A4E-48CE-92CE-0267020BCE5C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66BA5A0-9DBF-4946-9C61-924E81D35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lacements.it.teithe.gr/" TargetMode="External"/><Relationship Id="rId2" Type="http://schemas.openxmlformats.org/officeDocument/2006/relationships/hyperlink" Target="http://atlas.grnet.g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etos.it.teithe.gr/~placemnt/Entypa_ESPA_Foithtes.ra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etos.it.teithe.gr/~placemnt/Entypa_OAED_Foithtes.ra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aetos.it.teithe.gr/~placemnt/Theseis_Praktikhs_Askhshs_sto_TEI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lacemnt@it.teithe.gr" TargetMode="External"/><Relationship Id="rId2" Type="http://schemas.openxmlformats.org/officeDocument/2006/relationships/hyperlink" Target="mailto:gouliana@it.teithe.g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/>
              <a:t>Ημερίδα Πρακτικής Άσκησης</a:t>
            </a:r>
            <a:r>
              <a:rPr lang="en-US" sz="3600" dirty="0" smtClean="0"/>
              <a:t>  </a:t>
            </a:r>
            <a:r>
              <a:rPr lang="el-GR" sz="3600" dirty="0" smtClean="0"/>
              <a:t>Εαρινό </a:t>
            </a:r>
            <a:r>
              <a:rPr lang="el-GR" sz="3600" dirty="0" smtClean="0"/>
              <a:t>Εξάμηνο 2018-19</a:t>
            </a:r>
            <a:endParaRPr lang="en-US" sz="3600" dirty="0"/>
          </a:p>
        </p:txBody>
      </p:sp>
      <p:pic>
        <p:nvPicPr>
          <p:cNvPr id="6" name="5 - Εικόνα" descr="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5286388"/>
            <a:ext cx="3219883" cy="893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/>
          <a:lstStyle/>
          <a:p>
            <a:pPr algn="ctr">
              <a:buNone/>
            </a:pPr>
            <a:r>
              <a:rPr lang="el-GR" b="1" dirty="0" smtClean="0"/>
              <a:t>Πληροφορίες για Θέσεις Απασχόλησης</a:t>
            </a:r>
          </a:p>
          <a:p>
            <a:endParaRPr lang="el-GR" dirty="0" smtClean="0"/>
          </a:p>
          <a:p>
            <a:pPr algn="just"/>
            <a:r>
              <a:rPr lang="el-GR" sz="2400" dirty="0" smtClean="0"/>
              <a:t>Σύστημα Κεντρικής Υποστήριξης της Πρακτικής Άσκησης Φοιτητών ΑΕΙ – ΑΤΛΑΣ - </a:t>
            </a:r>
            <a:r>
              <a:rPr lang="en-US" sz="2400" dirty="0" smtClean="0">
                <a:hlinkClick r:id="rId2"/>
              </a:rPr>
              <a:t>http://atlas.grnet.gr/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l-GR" sz="2400" dirty="0" smtClean="0"/>
              <a:t>Ιστοσελίδα Πρακτικής Άσκησης : </a:t>
            </a:r>
            <a:r>
              <a:rPr lang="en-US" sz="2400" dirty="0" smtClean="0">
                <a:hlinkClick r:id="rId3"/>
              </a:rPr>
              <a:t>http://placements.it.teithe.gr/</a:t>
            </a:r>
            <a:endParaRPr lang="el-GR" sz="2400" smtClean="0"/>
          </a:p>
          <a:p>
            <a:pPr algn="just"/>
            <a:endParaRPr lang="el-GR" sz="2400" dirty="0" smtClean="0"/>
          </a:p>
          <a:p>
            <a:endParaRPr lang="el-GR" sz="2400" dirty="0" smtClean="0"/>
          </a:p>
          <a:p>
            <a:pPr algn="just">
              <a:buNone/>
            </a:pPr>
            <a:endParaRPr lang="el-GR" b="1" dirty="0" smtClean="0"/>
          </a:p>
          <a:p>
            <a:pPr algn="just"/>
            <a:endParaRPr lang="el-GR" b="1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238" y="743843"/>
            <a:ext cx="8183562" cy="511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238" y="672406"/>
            <a:ext cx="8183562" cy="511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dirty="0" smtClean="0"/>
              <a:t>	</a:t>
            </a:r>
            <a:r>
              <a:rPr lang="el-GR" sz="2400" b="1" dirty="0" smtClean="0"/>
              <a:t>Έντυπα που πρέπει να συμπληρώσει ο φοιτητής για την έναρξη της Πρακτικής του Άσκησης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Έντυπα ΕΣΠΑ</a:t>
            </a:r>
          </a:p>
          <a:p>
            <a:endParaRPr lang="el-GR" dirty="0" smtClean="0"/>
          </a:p>
          <a:p>
            <a:r>
              <a:rPr lang="el-GR" dirty="0" smtClean="0"/>
              <a:t>Έντυπα ΟΑΕΔ</a:t>
            </a:r>
          </a:p>
          <a:p>
            <a:endParaRPr lang="el-GR" dirty="0" smtClean="0"/>
          </a:p>
          <a:p>
            <a:r>
              <a:rPr lang="el-GR" dirty="0" smtClean="0"/>
              <a:t>Έντυπα ΑΤΕΙΘ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hlinkClick r:id="rId2"/>
              </a:rPr>
              <a:t>Έντυπα ΕΣΠΑ</a:t>
            </a:r>
            <a:endParaRPr lang="el-GR" b="1" dirty="0" smtClean="0"/>
          </a:p>
          <a:p>
            <a:pPr algn="ctr">
              <a:buNone/>
            </a:pPr>
            <a:endParaRPr lang="el-GR" b="1" dirty="0" smtClean="0"/>
          </a:p>
          <a:p>
            <a:r>
              <a:rPr lang="el-GR" sz="2400" dirty="0" smtClean="0"/>
              <a:t>ΑΙΤΗΣΗ ΕΝΑΡΞΗΣ ΠΡΑΚΤΙΚΗΣ ΑΣΚΗΣΗΣ</a:t>
            </a:r>
          </a:p>
          <a:p>
            <a:endParaRPr lang="el-GR" sz="2400" dirty="0" smtClean="0"/>
          </a:p>
          <a:p>
            <a:r>
              <a:rPr lang="el-GR" sz="2400" dirty="0"/>
              <a:t>ΔΗΛΩΣΗ ΑΤΟΜΙΚΩΝ ΣΤΟΙΧΕΙΩΝ</a:t>
            </a:r>
          </a:p>
          <a:p>
            <a:endParaRPr lang="el-GR" sz="2400" dirty="0" smtClean="0"/>
          </a:p>
          <a:p>
            <a:r>
              <a:rPr lang="el-GR" sz="2400" dirty="0" smtClean="0"/>
              <a:t>ΒΕΒΑΙΩΣΗ ΑΠΑΣΧΟΛΗΣΗΣ</a:t>
            </a:r>
          </a:p>
          <a:p>
            <a:endParaRPr lang="el-GR" sz="2400" dirty="0" smtClean="0"/>
          </a:p>
          <a:p>
            <a:pPr>
              <a:spcAft>
                <a:spcPts val="1200"/>
              </a:spcAft>
            </a:pPr>
            <a:r>
              <a:rPr lang="el-GR" sz="2400" dirty="0" smtClean="0"/>
              <a:t>ΒΕΒΑΙΩΣΗ ΑΠΑΣΧΟΛΗΣΗΣ ΚΑΙ ΑΣΦΑΛΙΣΗΣ</a:t>
            </a:r>
          </a:p>
          <a:p>
            <a:r>
              <a:rPr lang="el-GR" sz="2400" dirty="0" smtClean="0"/>
              <a:t>Απογραφικό Δελτίο ( Ηλεκτρονικά )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b="1" dirty="0" smtClean="0">
                <a:hlinkClick r:id="rId2"/>
              </a:rPr>
              <a:t>Έντυπα ΟΑΕΔ</a:t>
            </a:r>
            <a:endParaRPr lang="el-GR" b="1" dirty="0" smtClean="0"/>
          </a:p>
          <a:p>
            <a:pPr algn="ctr">
              <a:buNone/>
            </a:pPr>
            <a:endParaRPr lang="el-GR" b="1" dirty="0" smtClean="0"/>
          </a:p>
          <a:p>
            <a:r>
              <a:rPr lang="el-GR" sz="2400" dirty="0" smtClean="0"/>
              <a:t>ΑΙΤΗΣΗ ΕΝΑΡΞΗΣ ΠΡΑΚΤΙΚΗΣ ΑΣΚΗΣΗΣ</a:t>
            </a:r>
          </a:p>
          <a:p>
            <a:endParaRPr lang="el-GR" sz="2400" dirty="0" smtClean="0"/>
          </a:p>
          <a:p>
            <a:r>
              <a:rPr lang="el-GR" sz="2400" dirty="0" smtClean="0"/>
              <a:t>ΒΕΒΑΙΩΣΗ ΑΠΑΣΧΟΛΗΣΗΣ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b="1" dirty="0" smtClean="0"/>
              <a:t>Έντυπα ΑΤΕΙΘ</a:t>
            </a:r>
          </a:p>
          <a:p>
            <a:pPr algn="ctr">
              <a:buNone/>
            </a:pPr>
            <a:endParaRPr lang="el-GR" b="1" dirty="0" smtClean="0"/>
          </a:p>
          <a:p>
            <a:r>
              <a:rPr lang="el-GR" sz="2400" dirty="0" smtClean="0"/>
              <a:t>ΑΙΤΗΣΗ ΕΝΑΡΞΗΣ ΠΡΑΚΤΙΚΗΣ ΑΣΚΗΣΗΣ</a:t>
            </a:r>
          </a:p>
          <a:p>
            <a:endParaRPr lang="el-GR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2400" b="1" dirty="0" smtClean="0"/>
              <a:t>Αν η αίτηση εγκριθεί ο φοιτητής θα πρέπει :</a:t>
            </a:r>
          </a:p>
          <a:p>
            <a:pPr algn="ctr">
              <a:buNone/>
            </a:pPr>
            <a:r>
              <a:rPr lang="el-GR" sz="2400" b="1" dirty="0" smtClean="0"/>
              <a:t>(Ισχύει για ΕΣΠΑ και ΑΤΕΙΘ)</a:t>
            </a:r>
          </a:p>
          <a:p>
            <a:endParaRPr lang="el-GR" dirty="0" smtClean="0"/>
          </a:p>
          <a:p>
            <a:pPr algn="just"/>
            <a:r>
              <a:rPr lang="el-GR" sz="2400" dirty="0" smtClean="0"/>
              <a:t>Να αποκτήσει ΑΦΜ, αν δεν έχει και να προσκομίσει Αντίγραφο της Φορολογικής του Δήλωσης.</a:t>
            </a:r>
          </a:p>
          <a:p>
            <a:r>
              <a:rPr lang="el-GR" sz="2400" dirty="0" smtClean="0"/>
              <a:t>Να προσκομίσει το ΑΜΚΑ και ΑΜΑ.</a:t>
            </a:r>
          </a:p>
          <a:p>
            <a:r>
              <a:rPr lang="el-GR" sz="2400" dirty="0" smtClean="0"/>
              <a:t>Να ανοίξει λογαριασμό στην Τράπεζα Πειραιώς.</a:t>
            </a:r>
          </a:p>
          <a:p>
            <a:pPr algn="just"/>
            <a:r>
              <a:rPr lang="el-GR" sz="2400" dirty="0" smtClean="0"/>
              <a:t>Να παραδώσει ένα αντίγραφο της αστυνομικής του ταυτότητας.</a:t>
            </a:r>
            <a:endParaRPr lang="el-GR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b="1" dirty="0" smtClean="0">
                <a:hlinkClick r:id="rId3"/>
              </a:rPr>
              <a:t>ΘΕΣΕΙΣ ΣΤΟ ΤΕΙ</a:t>
            </a:r>
            <a:endParaRPr lang="el-GR" b="1" dirty="0" smtClean="0"/>
          </a:p>
          <a:p>
            <a:pPr algn="ctr">
              <a:buNone/>
            </a:pPr>
            <a:endParaRPr lang="el-GR" b="1" dirty="0" smtClean="0"/>
          </a:p>
          <a:p>
            <a:pPr marL="514350" indent="-514350">
              <a:buAutoNum type="arabicPeriod"/>
            </a:pPr>
            <a:r>
              <a:rPr lang="el-GR" dirty="0" smtClean="0"/>
              <a:t>Γραφείο Πρακτικής Άσκησης</a:t>
            </a:r>
          </a:p>
          <a:p>
            <a:pPr marL="514350" indent="-514350">
              <a:buAutoNum type="arabicPeriod"/>
            </a:pPr>
            <a:r>
              <a:rPr lang="el-GR" dirty="0" smtClean="0"/>
              <a:t>Αίθουσα Τηλεδιάσκεψης</a:t>
            </a:r>
          </a:p>
          <a:p>
            <a:pPr marL="514350" indent="-514350">
              <a:buAutoNum type="arabicPeriod"/>
            </a:pPr>
            <a:r>
              <a:rPr lang="el-GR" dirty="0" smtClean="0"/>
              <a:t>Κέντρο Υποστήριξης Δικτύων</a:t>
            </a:r>
          </a:p>
          <a:p>
            <a:pPr marL="514350" indent="-514350"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14348" y="500042"/>
            <a:ext cx="7972452" cy="457203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l-GR" dirty="0" smtClean="0"/>
          </a:p>
          <a:p>
            <a:pPr algn="r"/>
            <a:endParaRPr lang="el-GR" dirty="0" smtClean="0"/>
          </a:p>
          <a:p>
            <a:pPr algn="r"/>
            <a:endParaRPr lang="el-GR" dirty="0" smtClean="0"/>
          </a:p>
          <a:p>
            <a:pPr algn="ctr">
              <a:buNone/>
            </a:pPr>
            <a:r>
              <a:rPr lang="el-GR" sz="2000" dirty="0" smtClean="0"/>
              <a:t>Πρόεδρος Επιτροπής Πρακτικής Άσκησης</a:t>
            </a:r>
          </a:p>
          <a:p>
            <a:pPr algn="ctr">
              <a:buNone/>
            </a:pPr>
            <a:r>
              <a:rPr lang="el-GR" sz="2000" dirty="0" smtClean="0"/>
              <a:t>Κωνσταντίνος Γουλιάνας </a:t>
            </a:r>
          </a:p>
          <a:p>
            <a:pPr algn="ctr">
              <a:buNone/>
            </a:pPr>
            <a:r>
              <a:rPr lang="en-US" sz="2000" dirty="0"/>
              <a:t>Email : </a:t>
            </a:r>
            <a:r>
              <a:rPr lang="en-US" sz="2000" dirty="0" smtClean="0">
                <a:hlinkClick r:id="rId2"/>
              </a:rPr>
              <a:t>gouliana@it.teithe.gr</a:t>
            </a:r>
            <a:endParaRPr lang="en-US" sz="2000" dirty="0"/>
          </a:p>
          <a:p>
            <a:pPr algn="ctr">
              <a:buNone/>
            </a:pPr>
            <a:endParaRPr lang="el-GR" sz="2000" dirty="0"/>
          </a:p>
          <a:p>
            <a:pPr algn="ctr">
              <a:buNone/>
            </a:pPr>
            <a:r>
              <a:rPr lang="el-GR" sz="2000" dirty="0"/>
              <a:t>Γραφείο Πρακτικής Άσκησης</a:t>
            </a:r>
          </a:p>
          <a:p>
            <a:pPr algn="ctr">
              <a:buNone/>
            </a:pPr>
            <a:r>
              <a:rPr lang="en-US" sz="2000" dirty="0" smtClean="0"/>
              <a:t>Email : </a:t>
            </a:r>
            <a:r>
              <a:rPr lang="en-US" sz="2000" dirty="0" smtClean="0">
                <a:hlinkClick r:id="rId3"/>
              </a:rPr>
              <a:t>placemnt@it.teithe.gr</a:t>
            </a:r>
            <a:endParaRPr lang="en-US" sz="2000" dirty="0" smtClean="0"/>
          </a:p>
          <a:p>
            <a:pPr algn="ctr">
              <a:buNone/>
            </a:pPr>
            <a:r>
              <a:rPr lang="el-GR" sz="2000" dirty="0" smtClean="0"/>
              <a:t>Τηλέφωνο </a:t>
            </a:r>
            <a:r>
              <a:rPr lang="en-US" sz="2000" dirty="0" smtClean="0"/>
              <a:t>: </a:t>
            </a:r>
            <a:r>
              <a:rPr lang="el-GR" sz="2000" dirty="0" smtClean="0"/>
              <a:t>2310</a:t>
            </a:r>
            <a:r>
              <a:rPr lang="en-US" sz="2000" dirty="0" smtClean="0"/>
              <a:t>013</a:t>
            </a:r>
            <a:r>
              <a:rPr lang="el-GR" sz="2000" dirty="0" smtClean="0"/>
              <a:t>414</a:t>
            </a:r>
          </a:p>
          <a:p>
            <a:pPr algn="ctr">
              <a:buNone/>
            </a:pPr>
            <a:endParaRPr lang="en-US" sz="2200" dirty="0" smtClean="0"/>
          </a:p>
          <a:p>
            <a:pPr algn="ctr">
              <a:buNone/>
            </a:pPr>
            <a:endParaRPr lang="en-US" sz="2200" dirty="0" smtClean="0"/>
          </a:p>
          <a:p>
            <a:pPr algn="ctr">
              <a:buNone/>
            </a:pPr>
            <a:endParaRPr lang="en-US" sz="2200" dirty="0" smtClean="0"/>
          </a:p>
          <a:p>
            <a:pPr algn="ctr">
              <a:buNone/>
            </a:pPr>
            <a:endParaRPr lang="en-US" sz="2200" dirty="0" smtClean="0"/>
          </a:p>
          <a:p>
            <a:pPr algn="ctr">
              <a:buNone/>
            </a:pPr>
            <a:endParaRPr lang="en-US" sz="2200" dirty="0" smtClean="0"/>
          </a:p>
          <a:p>
            <a:pPr algn="ctr">
              <a:buNone/>
            </a:pPr>
            <a:endParaRPr lang="en-US" sz="2200" dirty="0" smtClean="0"/>
          </a:p>
          <a:p>
            <a:pPr algn="ctr">
              <a:buNone/>
            </a:pPr>
            <a:endParaRPr lang="en-US" sz="2200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b="1" dirty="0" smtClean="0"/>
              <a:t>Σκοπός Πρακτικής</a:t>
            </a:r>
            <a:r>
              <a:rPr lang="el-GR" dirty="0" smtClean="0"/>
              <a:t> </a:t>
            </a:r>
            <a:r>
              <a:rPr lang="el-GR" b="1" dirty="0" smtClean="0"/>
              <a:t>Άσκησης </a:t>
            </a:r>
          </a:p>
          <a:p>
            <a:endParaRPr lang="el-GR" dirty="0" smtClean="0"/>
          </a:p>
          <a:p>
            <a:pPr algn="just">
              <a:buNone/>
            </a:pPr>
            <a:r>
              <a:rPr lang="el-GR" dirty="0" smtClean="0"/>
              <a:t>  Κύριος σκοπός της πρακτικής άσκησης των φοιτητών του τμήματος Μηχανικών Πληροφορικής είναι η εξάσκησή τους στα πλαίσια του γνωστικού αντικειμένου του Τμήματος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b="1" dirty="0" smtClean="0"/>
              <a:t>Προϋποθέσεις</a:t>
            </a:r>
          </a:p>
          <a:p>
            <a:endParaRPr lang="el-GR" dirty="0" smtClean="0"/>
          </a:p>
          <a:p>
            <a:pPr algn="just"/>
            <a:r>
              <a:rPr lang="en-US" sz="2400" dirty="0" smtClean="0"/>
              <a:t>O </a:t>
            </a:r>
            <a:r>
              <a:rPr lang="el-GR" sz="2400" dirty="0" smtClean="0"/>
              <a:t>φοιτητής πρέπει να βρίσκεται σε τυπικό εξάμηνο μεγαλύτερο του Ζ‘.</a:t>
            </a:r>
          </a:p>
          <a:p>
            <a:pPr algn="just"/>
            <a:r>
              <a:rPr lang="el-GR" sz="2400" dirty="0" smtClean="0"/>
              <a:t>Να έχει παρακολουθήσει με επιτυχία τα 2/3 των μαθημάτων του προγράμματος σπουδών.</a:t>
            </a:r>
          </a:p>
          <a:p>
            <a:r>
              <a:rPr lang="el-GR" sz="2400" dirty="0" smtClean="0"/>
              <a:t>Να μην οφείλει κανένα μάθημα ειδικότητας.</a:t>
            </a:r>
          </a:p>
          <a:p>
            <a:endParaRPr lang="el-GR" sz="2400" dirty="0" smtClean="0"/>
          </a:p>
          <a:p>
            <a:pPr marL="450850" indent="-450850" algn="just">
              <a:buNone/>
            </a:pPr>
            <a:r>
              <a:rPr lang="el-GR" sz="2400" dirty="0" smtClean="0"/>
              <a:t>**</a:t>
            </a:r>
            <a:r>
              <a:rPr lang="el-GR" sz="2200" b="1" dirty="0" smtClean="0">
                <a:solidFill>
                  <a:srgbClr val="FF0000"/>
                </a:solidFill>
              </a:rPr>
              <a:t>Ο έλεγχος γίνεται με το Πιστοποιητικό Αναλυτικής Β</a:t>
            </a:r>
            <a:r>
              <a:rPr lang="el-GR" sz="2200" b="1" dirty="0">
                <a:solidFill>
                  <a:srgbClr val="FF0000"/>
                </a:solidFill>
              </a:rPr>
              <a:t>αθμολογίας που τυπώνει </a:t>
            </a:r>
            <a:r>
              <a:rPr lang="el-GR" sz="2200" b="1" dirty="0" smtClean="0">
                <a:solidFill>
                  <a:srgbClr val="FF0000"/>
                </a:solidFill>
              </a:rPr>
              <a:t>ο φοιτητής ( από την πυθία ) και προσκομίζει στο Γραφείο Πρακτικής Άσκησης.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Μαθήματα Ειδικότητας</a:t>
            </a:r>
          </a:p>
          <a:p>
            <a:endParaRPr lang="el-GR" dirty="0" smtClean="0"/>
          </a:p>
          <a:p>
            <a:r>
              <a:rPr lang="el-GR" sz="2400" dirty="0" smtClean="0"/>
              <a:t>Εισαγωγή στα Λειτουργικά Συστήματα(Θ+Ε)</a:t>
            </a:r>
          </a:p>
          <a:p>
            <a:r>
              <a:rPr lang="el-GR" sz="2400" dirty="0" smtClean="0"/>
              <a:t>Δομές Δεδομένων και Ανάλυση Αλγορίθμων(Θ+Ε)</a:t>
            </a:r>
          </a:p>
          <a:p>
            <a:r>
              <a:rPr lang="el-GR" sz="2400" dirty="0" smtClean="0"/>
              <a:t>Τεχνολογία Βάσεων Δεδομένων(Θ+Ε)</a:t>
            </a:r>
          </a:p>
          <a:p>
            <a:r>
              <a:rPr lang="el-GR" sz="2400" dirty="0" smtClean="0"/>
              <a:t>Τηλεπικοινωνίες και Δίκτυα Υπολογιστών(Θ+Ε)</a:t>
            </a:r>
          </a:p>
          <a:p>
            <a:r>
              <a:rPr lang="el-GR" sz="2400" dirty="0" smtClean="0"/>
              <a:t>Μηχανική Λογισμικού Ι(Θ+Ε)</a:t>
            </a:r>
          </a:p>
          <a:p>
            <a:pPr algn="just"/>
            <a:r>
              <a:rPr lang="el-GR" sz="2400" dirty="0" smtClean="0"/>
              <a:t>Τέσσερα (4) από το σύνολο των Μαθημάτων του Ζ’ Εξαμήνου και των Μαθημάτων Επιλογής, αν ΔΕΝ ΕΧΕΙ ΕΠΙΛΕΓΕΙ ΚΑΤΕΥΘΥΝΣΗ</a:t>
            </a:r>
          </a:p>
          <a:p>
            <a:pPr algn="just"/>
            <a:r>
              <a:rPr lang="el-GR" sz="2400" dirty="0" smtClean="0"/>
              <a:t>24 (από τις 30 υποχρεωτικές) πιστωτικές μονάδες στα Μαθήματα Κατεύθυνσης του ΣΤ’ και Ζ’ Εξαμήνου, αν ΕΧΕΙ ΕΠΙΛΕΓΕΙ ΚΑΤΕΥΘΥΝΣΗ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`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l-GR" b="1" dirty="0" smtClean="0"/>
              <a:t>Αμοιβή στον Ιδιωτικό Τομέα</a:t>
            </a:r>
          </a:p>
          <a:p>
            <a:pPr algn="ctr"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/>
              <a:t>	</a:t>
            </a:r>
            <a:r>
              <a:rPr lang="el-GR" sz="3100" dirty="0" smtClean="0"/>
              <a:t>Το ύψος της αποζημίωσης των ασκούμενων φοιτητών σε επιχειρήσεις του ιδιωτικού τομέα ορίζεται στο </a:t>
            </a:r>
            <a:r>
              <a:rPr lang="el-GR" sz="3100" b="1" dirty="0" smtClean="0"/>
              <a:t>ποσοστό 80%, επί του ημερομίσθιου του ανειδίκευτου εργάτη</a:t>
            </a:r>
            <a:r>
              <a:rPr lang="el-GR" sz="3100" dirty="0" smtClean="0"/>
              <a:t>, που ισχύει κάθε φορά, με βάση την Εθνική Γενική Συλλογική Σύμβαση Εργασίας και καταβάλλεται σε μηνιαία βάση από τον φορέα απασχόλησης. </a:t>
            </a:r>
          </a:p>
          <a:p>
            <a:pPr algn="just">
              <a:buNone/>
            </a:pPr>
            <a:endParaRPr lang="el-GR" sz="3100" dirty="0"/>
          </a:p>
          <a:p>
            <a:pPr algn="just">
              <a:buNone/>
            </a:pPr>
            <a:r>
              <a:rPr lang="el-GR" sz="3100" dirty="0" smtClean="0"/>
              <a:t>   Οι επιχειρήσεις του ιδιωτικού τομέα </a:t>
            </a:r>
            <a:r>
              <a:rPr lang="el-GR" sz="3100" b="1" dirty="0" smtClean="0"/>
              <a:t>επιχορηγούνται</a:t>
            </a:r>
            <a:r>
              <a:rPr lang="el-GR" sz="3100" dirty="0" smtClean="0"/>
              <a:t> από τον ΟΑΕΔ σε ποσοστό </a:t>
            </a:r>
            <a:r>
              <a:rPr lang="el-GR" sz="3100" b="1" dirty="0" smtClean="0"/>
              <a:t>50% </a:t>
            </a:r>
            <a:r>
              <a:rPr lang="el-GR" sz="3100" dirty="0" smtClean="0"/>
              <a:t>επί της καταβαλλόμενης κάθε φορά αποζημίωσης. Η επιχορήγηση γίνεται από την αρμόδια Υπηρεσία του ΟΑΕΔ στην έδρα της επιχείρησης στο τέλος της Πρακτικής </a:t>
            </a:r>
            <a:r>
              <a:rPr lang="el-GR" sz="3100" dirty="0"/>
              <a:t>Ά</a:t>
            </a:r>
            <a:r>
              <a:rPr lang="el-GR" sz="3100" dirty="0" smtClean="0"/>
              <a:t>σκησης.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dirty="0" smtClean="0"/>
              <a:t>	</a:t>
            </a:r>
            <a:r>
              <a:rPr lang="el-GR" b="1" dirty="0"/>
              <a:t>Αμοιβή </a:t>
            </a:r>
            <a:r>
              <a:rPr lang="el-GR" b="1" dirty="0" smtClean="0"/>
              <a:t>στο Δημόσιο </a:t>
            </a:r>
            <a:r>
              <a:rPr lang="el-GR" b="1" dirty="0"/>
              <a:t>Τομέα</a:t>
            </a:r>
          </a:p>
          <a:p>
            <a:pPr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/>
              <a:t>	</a:t>
            </a:r>
            <a:r>
              <a:rPr lang="el-GR" sz="2600" dirty="0" smtClean="0"/>
              <a:t>Η αποζημίωση στο Δημόσιο Τομέα, στους Οργανισμούς Τοπικής Αυτοδιοίκησης (ΟΤΑ), στα Πανεπιστήμια και στα ΤΕΙ ανέρχεται στα </a:t>
            </a:r>
            <a:r>
              <a:rPr lang="el-GR" sz="2600" b="1" dirty="0" smtClean="0"/>
              <a:t>176.08</a:t>
            </a:r>
            <a:r>
              <a:rPr lang="el-GR" sz="2600" dirty="0" smtClean="0"/>
              <a:t> ευρώ το μήνα και καταβάλλεται στον ασκούμενο φοιτητή με την προϋπόθεση ότι αυτός απασχολήθηκε κανονικά όλο το μήνα στην Υπηρεσία. </a:t>
            </a:r>
          </a:p>
          <a:p>
            <a:pPr algn="just">
              <a:buNone/>
            </a:pPr>
            <a:endParaRPr lang="el-GR" sz="2600" dirty="0"/>
          </a:p>
          <a:p>
            <a:pPr algn="just">
              <a:buFont typeface="Wingdings" pitchFamily="2" charset="2"/>
              <a:buChar char="v"/>
            </a:pPr>
            <a:r>
              <a:rPr lang="el-GR" sz="2200" dirty="0" smtClean="0">
                <a:solidFill>
                  <a:srgbClr val="FF0000"/>
                </a:solidFill>
              </a:rPr>
              <a:t>Οι υπηρεσίες του Δημόσιου και ευρύτερου δημόσιου τομέα, ΔΕΝ επιχορηγούνται από τον ΟΑΕΔ.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/>
              <a:t>Αμοιβή </a:t>
            </a:r>
            <a:r>
              <a:rPr lang="el-GR" b="1" dirty="0" smtClean="0"/>
              <a:t>με ΕΣΠΑ</a:t>
            </a:r>
          </a:p>
          <a:p>
            <a:pPr algn="ctr">
              <a:buNone/>
            </a:pPr>
            <a:endParaRPr lang="el-GR" dirty="0" smtClean="0"/>
          </a:p>
          <a:p>
            <a:r>
              <a:rPr lang="el-GR" dirty="0" smtClean="0"/>
              <a:t>Αμοιβή ΕΣΠΑ ( σε ιδιωτικό, δημόσιο και ΑΤΕΙΘ ) : </a:t>
            </a:r>
            <a:r>
              <a:rPr lang="el-GR" b="1" dirty="0" smtClean="0"/>
              <a:t>280,00</a:t>
            </a:r>
            <a:r>
              <a:rPr lang="el-GR" dirty="0" smtClean="0"/>
              <a:t> ευρώ.</a:t>
            </a:r>
          </a:p>
          <a:p>
            <a:endParaRPr lang="el-GR" dirty="0" smtClean="0"/>
          </a:p>
          <a:p>
            <a:r>
              <a:rPr lang="el-GR" dirty="0" smtClean="0"/>
              <a:t>Αμοιβή Δημοσίου : </a:t>
            </a:r>
            <a:r>
              <a:rPr lang="el-GR" b="1" dirty="0" smtClean="0"/>
              <a:t>176,08</a:t>
            </a:r>
            <a:r>
              <a:rPr lang="el-GR" dirty="0" smtClean="0"/>
              <a:t> ευρώ ( Σύνολο : </a:t>
            </a:r>
            <a:r>
              <a:rPr lang="el-GR" b="1" dirty="0" smtClean="0"/>
              <a:t>456,08</a:t>
            </a:r>
            <a:r>
              <a:rPr lang="el-GR" dirty="0" smtClean="0"/>
              <a:t> ευρώ ).</a:t>
            </a:r>
          </a:p>
          <a:p>
            <a:endParaRPr lang="el-GR" dirty="0" smtClean="0"/>
          </a:p>
          <a:p>
            <a:r>
              <a:rPr lang="el-GR" dirty="0" smtClean="0"/>
              <a:t>Αμοιβή από φορέα στον ιδιωτικό τομέα :</a:t>
            </a:r>
          </a:p>
          <a:p>
            <a:endParaRPr lang="el-GR" dirty="0" smtClean="0"/>
          </a:p>
          <a:p>
            <a:pPr lvl="1">
              <a:buNone/>
            </a:pPr>
            <a:r>
              <a:rPr lang="el-GR" b="1" dirty="0" smtClean="0"/>
              <a:t>300,80</a:t>
            </a:r>
            <a:r>
              <a:rPr lang="el-GR" dirty="0" smtClean="0"/>
              <a:t> </a:t>
            </a:r>
            <a:r>
              <a:rPr lang="el-GR" dirty="0" smtClean="0"/>
              <a:t>ευρώ ( Σύνολο : </a:t>
            </a:r>
            <a:r>
              <a:rPr lang="el-GR" b="1" dirty="0" smtClean="0"/>
              <a:t>580,80</a:t>
            </a:r>
            <a:r>
              <a:rPr lang="el-GR" dirty="0" smtClean="0"/>
              <a:t> </a:t>
            </a:r>
            <a:r>
              <a:rPr lang="el-GR" dirty="0" smtClean="0"/>
              <a:t>ευρώ ).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Αμοιβή </a:t>
            </a:r>
            <a:r>
              <a:rPr lang="el-GR" b="1" dirty="0" smtClean="0"/>
              <a:t>σε Δημόσιο Τομέα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Αμοιβή Δημοσίου και ΑΤΕΙΘ : </a:t>
            </a:r>
            <a:r>
              <a:rPr lang="el-GR" b="1" dirty="0" smtClean="0"/>
              <a:t>176,08</a:t>
            </a:r>
            <a:r>
              <a:rPr lang="el-GR" dirty="0" smtClean="0"/>
              <a:t> ευρώ.</a:t>
            </a:r>
          </a:p>
          <a:p>
            <a:endParaRPr lang="el-GR" dirty="0" smtClean="0"/>
          </a:p>
          <a:p>
            <a:pPr algn="ctr">
              <a:buNone/>
            </a:pPr>
            <a:r>
              <a:rPr lang="el-GR" b="1" dirty="0" smtClean="0"/>
              <a:t>Αμοιβή στον ιδιωτικό </a:t>
            </a:r>
            <a:r>
              <a:rPr lang="el-GR" b="1" dirty="0" smtClean="0"/>
              <a:t>Τομέα με </a:t>
            </a:r>
            <a:endParaRPr lang="el-GR" b="1" dirty="0" smtClean="0"/>
          </a:p>
          <a:p>
            <a:pPr algn="ctr">
              <a:buNone/>
            </a:pPr>
            <a:r>
              <a:rPr lang="el-GR" b="1" dirty="0" smtClean="0"/>
              <a:t>ΟΑΕΔ </a:t>
            </a:r>
            <a:endParaRPr lang="el-GR" b="1" dirty="0" smtClean="0"/>
          </a:p>
          <a:p>
            <a:endParaRPr lang="el-GR" dirty="0" smtClean="0"/>
          </a:p>
          <a:p>
            <a:pPr lvl="1">
              <a:buNone/>
            </a:pPr>
            <a:r>
              <a:rPr lang="el-GR" b="1" dirty="0" smtClean="0"/>
              <a:t>580,80 </a:t>
            </a:r>
            <a:r>
              <a:rPr lang="el-GR" dirty="0" smtClean="0"/>
              <a:t>ευρώ – επιστροφή στο φορέα του 50%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l-GR" sz="4000" b="1" dirty="0" smtClean="0"/>
              <a:t>Ασφαλιστική κάλυψη ασκούμενου</a:t>
            </a:r>
          </a:p>
          <a:p>
            <a:pPr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/>
              <a:t>	</a:t>
            </a:r>
            <a:r>
              <a:rPr lang="el-GR" sz="3100" dirty="0" smtClean="0"/>
              <a:t>Οι φοιτητές κατά τη διάρκεια της Πρακτικής τους Άσκησης </a:t>
            </a:r>
            <a:r>
              <a:rPr lang="el-GR" sz="3100" b="1" dirty="0" smtClean="0"/>
              <a:t>υπάγονται στην ασφάλιση του ΙΚΑ, κατά επαγγελματικού κινδύνου ατυχήματος (όχι και για τον κλάδο παροχών ασθενείας και μητρότητας σε είδος και σε χρήμα). Οι ασφαλιστικές εισφορές υπολογίζονται σε ποσοστό 1% επί του τεκμαρτού ημερομισθίου της δωδεκάτης (12ης) ασφαλιστικής κλάσης</a:t>
            </a:r>
            <a:r>
              <a:rPr lang="el-GR" sz="3100" dirty="0" smtClean="0"/>
              <a:t> όπως ισχύει κάθε φορά και καταβάλλεται από τον εργοδότη.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466</TotalTime>
  <Words>390</Words>
  <Application>Microsoft Office PowerPoint</Application>
  <PresentationFormat>On-screen Show (4:3)</PresentationFormat>
  <Paragraphs>114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Άποψη</vt:lpstr>
      <vt:lpstr>Ημερίδα Πρακτικής Άσκησης  Εαρινό Εξάμηνο 2018-19</vt:lpstr>
      <vt:lpstr>Slide 2</vt:lpstr>
      <vt:lpstr>Slide 3</vt:lpstr>
      <vt:lpstr>Slide 4</vt:lpstr>
      <vt:lpstr>`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TEI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Ημερίδα Πρακτικής Άσκησης</dc:title>
  <dc:creator>Praktiki</dc:creator>
  <cp:lastModifiedBy>Goulianas</cp:lastModifiedBy>
  <cp:revision>59</cp:revision>
  <dcterms:created xsi:type="dcterms:W3CDTF">2013-09-03T08:20:35Z</dcterms:created>
  <dcterms:modified xsi:type="dcterms:W3CDTF">2019-02-19T23:58:57Z</dcterms:modified>
</cp:coreProperties>
</file>